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302" r:id="rId3"/>
    <p:sldId id="288" r:id="rId4"/>
    <p:sldId id="282" r:id="rId5"/>
    <p:sldId id="289" r:id="rId6"/>
    <p:sldId id="283" r:id="rId7"/>
    <p:sldId id="290" r:id="rId8"/>
    <p:sldId id="291" r:id="rId9"/>
    <p:sldId id="285" r:id="rId10"/>
    <p:sldId id="292" r:id="rId11"/>
    <p:sldId id="293" r:id="rId12"/>
    <p:sldId id="294" r:id="rId13"/>
    <p:sldId id="295" r:id="rId14"/>
    <p:sldId id="296" r:id="rId15"/>
    <p:sldId id="297" r:id="rId16"/>
    <p:sldId id="286" r:id="rId17"/>
    <p:sldId id="298" r:id="rId18"/>
    <p:sldId id="299" r:id="rId19"/>
    <p:sldId id="300" r:id="rId20"/>
    <p:sldId id="301" r:id="rId21"/>
    <p:sldId id="303" r:id="rId22"/>
  </p:sldIdLst>
  <p:sldSz cx="9144000" cy="6858000" type="screen4x3"/>
  <p:notesSz cx="6858000" cy="9144000"/>
  <p:defaultTextStyle>
    <a:defPPr>
      <a:defRPr lang="ru-RU"/>
    </a:defPPr>
    <a:lvl1pPr marL="0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6433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72866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9298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45731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82164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18597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55029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91462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008000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1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3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56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53643" rIns="53643"/>
          <a:lstStyle>
            <a:lvl1pPr marL="0" marR="75101" indent="0" algn="r">
              <a:buNone/>
              <a:defRPr>
                <a:solidFill>
                  <a:schemeClr val="tx2"/>
                </a:solidFill>
              </a:defRPr>
            </a:lvl1pPr>
            <a:lvl2pPr marL="536433" indent="0" algn="ctr">
              <a:buNone/>
            </a:lvl2pPr>
            <a:lvl3pPr marL="1072866" indent="0" algn="ctr">
              <a:buNone/>
            </a:lvl3pPr>
            <a:lvl4pPr marL="1609298" indent="0" algn="ctr">
              <a:buNone/>
            </a:lvl4pPr>
            <a:lvl5pPr marL="2145731" indent="0" algn="ctr">
              <a:buNone/>
            </a:lvl5pPr>
            <a:lvl6pPr marL="2682164" indent="0" algn="ctr">
              <a:buNone/>
            </a:lvl6pPr>
            <a:lvl7pPr marL="3218597" indent="0" algn="ctr">
              <a:buNone/>
            </a:lvl7pPr>
            <a:lvl8pPr marL="3755029" indent="0" algn="ctr">
              <a:buNone/>
            </a:lvl8pPr>
            <a:lvl9pPr marL="4291462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4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56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107287" rIns="107287" anchor="t"/>
          <a:lstStyle>
            <a:lvl1pPr marL="0" indent="0" algn="l">
              <a:buNone/>
              <a:defRPr sz="2700">
                <a:solidFill>
                  <a:schemeClr val="tx1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30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30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4573" anchor="ctr"/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8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214573" anchor="ctr"/>
          <a:lstStyle>
            <a:lvl1pPr marL="0" indent="0">
              <a:buNone/>
              <a:defRPr sz="2800" b="0">
                <a:solidFill>
                  <a:schemeClr val="bg1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6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444296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9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3"/>
            <a:ext cx="3974592" cy="914400"/>
          </a:xfrm>
        </p:spPr>
        <p:txBody>
          <a:bodyPr/>
          <a:lstStyle>
            <a:lvl1pPr marL="0" indent="0" algn="r">
              <a:buNone/>
              <a:defRPr sz="19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3"/>
            <a:ext cx="7162800" cy="648232"/>
          </a:xfrm>
          <a:noFill/>
        </p:spPr>
        <p:txBody>
          <a:bodyPr lIns="107287" tIns="0" rIns="107287" anchor="t"/>
          <a:lstStyle>
            <a:lvl1pPr marL="0" marR="21457" indent="0" algn="r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4" y="6407945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4865123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5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4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7287" tIns="53643" rIns="107287" bIns="53643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8" y="5939012"/>
            <a:ext cx="3690451" cy="9334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7287" tIns="53643" rIns="107287" bIns="53643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4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7287" tIns="53643" rIns="107287" bIns="53643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5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31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2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4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7287" tIns="53643" rIns="107287" bIns="53643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8" y="5939012"/>
            <a:ext cx="3690451" cy="9334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7287" tIns="53643" rIns="107287" bIns="53643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4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107287" tIns="53643" rIns="107287" bIns="53643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5" y="5787740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107287" tIns="53643" rIns="107287" bIns="53643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30"/>
            <a:ext cx="8229600" cy="4525963"/>
          </a:xfrm>
          <a:prstGeom prst="rect">
            <a:avLst/>
          </a:prstGeom>
        </p:spPr>
        <p:txBody>
          <a:bodyPr vert="horz" lIns="107287" tIns="53643" rIns="107287" bIns="53643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lIns="107287" tIns="53643" rIns="107287" bIns="53643" anchor="b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fld id="{7DE7EDCB-C2D1-40E8-959F-D2D475A6DCF7}" type="datetimeFigureOut">
              <a:rPr lang="ru-RU" smtClean="0"/>
              <a:pPr/>
              <a:t>26.08.2016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4" y="6407945"/>
            <a:ext cx="2350681" cy="365125"/>
          </a:xfrm>
          <a:prstGeom prst="rect">
            <a:avLst/>
          </a:prstGeom>
        </p:spPr>
        <p:txBody>
          <a:bodyPr vert="horz" lIns="107287" tIns="53643" rIns="107287" bIns="53643" anchor="b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5"/>
            <a:ext cx="365760" cy="365125"/>
          </a:xfrm>
          <a:prstGeom prst="rect">
            <a:avLst/>
          </a:prstGeom>
        </p:spPr>
        <p:txBody>
          <a:bodyPr vert="horz" lIns="107287" tIns="53643" rIns="107287" bIns="53643" anchor="b"/>
          <a:lstStyle>
            <a:lvl1pPr algn="r" eaLnBrk="1" latinLnBrk="0" hangingPunct="1">
              <a:defRPr kumimoji="0" sz="1200" b="0">
                <a:solidFill>
                  <a:schemeClr val="tx1"/>
                </a:solidFill>
              </a:defRPr>
            </a:lvl1pPr>
            <a:extLst/>
          </a:lstStyle>
          <a:p>
            <a:fld id="{5335FBDA-F0DD-4FF2-ADB7-F0375050F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29146" indent="-300402" algn="l" rtl="0" eaLnBrk="1" latinLnBrk="0" hangingPunct="1">
        <a:spcBef>
          <a:spcPts val="469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29549" indent="-268216" algn="l" rtl="0" eaLnBrk="1" latinLnBrk="0" hangingPunct="1">
        <a:spcBef>
          <a:spcPts val="380"/>
        </a:spcBef>
        <a:buClr>
          <a:schemeClr val="accent1"/>
        </a:buClr>
        <a:buFont typeface="Verdana"/>
        <a:buChar char="◦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494" indent="-268216" algn="l" rtl="0" eaLnBrk="1" latinLnBrk="0" hangingPunct="1">
        <a:spcBef>
          <a:spcPts val="411"/>
        </a:spcBef>
        <a:buClr>
          <a:schemeClr val="accent2"/>
        </a:buClr>
        <a:buSzPct val="100000"/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341082" indent="-268216" algn="l" rtl="0" eaLnBrk="1" latinLnBrk="0" hangingPunct="1">
        <a:spcBef>
          <a:spcPts val="411"/>
        </a:spcBef>
        <a:buClr>
          <a:schemeClr val="accent2"/>
        </a:buClr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609298" indent="-268216" algn="l" rtl="0" eaLnBrk="1" latinLnBrk="0" hangingPunct="1">
        <a:spcBef>
          <a:spcPts val="411"/>
        </a:spcBef>
        <a:buClr>
          <a:schemeClr val="accent2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515" indent="-268216" algn="l" rtl="0" eaLnBrk="1" latinLnBrk="0" hangingPunct="1">
        <a:spcBef>
          <a:spcPts val="411"/>
        </a:spcBef>
        <a:buClr>
          <a:schemeClr val="accent3"/>
        </a:buClr>
        <a:buFont typeface="Wingdings 2"/>
        <a:buChar char="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45731" indent="-268216" algn="l" rtl="0" eaLnBrk="1" latinLnBrk="0" hangingPunct="1">
        <a:spcBef>
          <a:spcPts val="411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13947" indent="-268216" algn="l" rtl="0" eaLnBrk="1" latinLnBrk="0" hangingPunct="1">
        <a:spcBef>
          <a:spcPts val="411"/>
        </a:spcBef>
        <a:buClr>
          <a:schemeClr val="accent3"/>
        </a:buClr>
        <a:buFont typeface="Wingdings 2"/>
        <a:buChar char="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682164" indent="-268216" algn="l" rtl="0" eaLnBrk="1" latinLnBrk="0" hangingPunct="1">
        <a:spcBef>
          <a:spcPts val="411"/>
        </a:spcBef>
        <a:buClr>
          <a:schemeClr val="accent3"/>
        </a:buClr>
        <a:buFont typeface="Wingdings 2"/>
        <a:buChar char="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70794"/>
            <a:ext cx="9144000" cy="970108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Организация издательской деятельности.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Структура издательского процесса</a:t>
            </a: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908720"/>
            <a:ext cx="236695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55577" y="2287165"/>
            <a:ext cx="7672936" cy="1524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indent="422388" algn="just"/>
            <a:r>
              <a:rPr lang="ru-RU" sz="2300" b="1" dirty="0" smtClean="0">
                <a:latin typeface="Arial" pitchFamily="34" charset="0"/>
                <a:cs typeface="Arial" pitchFamily="34" charset="0"/>
              </a:rPr>
              <a:t>Редакционно-издательский процесс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–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это процесс подготовки и выпуска издания в свет 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от заключения авторского договора или рассмотрения авторского оригинала до сдачи тиража.</a:t>
            </a:r>
            <a:endParaRPr lang="ru-RU" sz="2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648738" y="5301208"/>
            <a:ext cx="6356427" cy="1185552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/>
          <a:p>
            <a:pPr algn="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Здесь и далее основные положения по организации издательского дела</a:t>
            </a:r>
          </a:p>
          <a:p>
            <a:pPr algn="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взяты из открытого </a:t>
            </a:r>
            <a:r>
              <a:rPr lang="ru-RU" sz="1400" i="1" dirty="0" err="1" smtClean="0">
                <a:latin typeface="Arial" pitchFamily="34" charset="0"/>
                <a:cs typeface="Arial" pitchFamily="34" charset="0"/>
              </a:rPr>
              <a:t>интернет-источника</a:t>
            </a:r>
            <a:endParaRPr lang="ru-RU" sz="1400" i="1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«Экономика 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и организация издательского 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дела: краткий курс»</a:t>
            </a:r>
          </a:p>
          <a:p>
            <a:pPr algn="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(Жарков 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В.М., Кузнецов Б.А., Чистова И.М</a:t>
            </a:r>
            <a:r>
              <a:rPr lang="ru-RU" sz="1400" i="1" dirty="0" smtClean="0">
                <a:latin typeface="Arial" pitchFamily="34" charset="0"/>
                <a:cs typeface="Arial" pitchFamily="34" charset="0"/>
              </a:rPr>
              <a:t>.)</a:t>
            </a:r>
            <a:endParaRPr lang="ru-RU" sz="1400" i="1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en-US" sz="1400" i="1" dirty="0" smtClean="0">
                <a:latin typeface="Arial" pitchFamily="34" charset="0"/>
                <a:cs typeface="Arial" pitchFamily="34" charset="0"/>
              </a:rPr>
              <a:t>http://www.hi-edu.ru/e-books/xbook088/01/part-005.htm</a:t>
            </a:r>
            <a:endParaRPr lang="ru-RU" sz="1400" i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915816" y="2224667"/>
            <a:ext cx="3672408" cy="268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indent="422388" algn="just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Планирование</a:t>
            </a:r>
          </a:p>
          <a:p>
            <a:pPr indent="422388" algn="just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Авторская работа</a:t>
            </a:r>
          </a:p>
          <a:p>
            <a:pPr indent="422388" algn="just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Редакция</a:t>
            </a:r>
          </a:p>
          <a:p>
            <a:pPr indent="422388" algn="just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Издательство</a:t>
            </a:r>
          </a:p>
          <a:p>
            <a:pPr indent="422388" algn="just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Производство</a:t>
            </a:r>
          </a:p>
          <a:p>
            <a:pPr indent="422388" algn="just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Рассылка</a:t>
            </a:r>
            <a:endParaRPr lang="ru-RU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60648"/>
            <a:ext cx="7956376" cy="90855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Стадии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редакционно-издательского процесса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6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48682"/>
            <a:ext cx="9144000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Планирование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915816" y="2204864"/>
            <a:ext cx="4320480" cy="2237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Сбор предложений</a:t>
            </a:r>
          </a:p>
          <a:p>
            <a:pPr eaLnBrk="0" fontAlgn="base" hangingPunct="0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Корректировка плана</a:t>
            </a:r>
          </a:p>
          <a:p>
            <a:pPr eaLnBrk="0" fontAlgn="base" hangingPunct="0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Установка сроков</a:t>
            </a:r>
          </a:p>
          <a:p>
            <a:pPr eaLnBrk="0" fontAlgn="base" hangingPunct="0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Согласование плана</a:t>
            </a:r>
          </a:p>
          <a:p>
            <a:pPr eaLnBrk="0" fontAlgn="base" hangingPunct="0"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Утверждение плана</a:t>
            </a: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9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48682"/>
            <a:ext cx="9144000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Авторская работа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547665" y="1637836"/>
            <a:ext cx="6768752" cy="3134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Aft>
                <a:spcPts val="704"/>
              </a:spcAft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Автор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dirty="0" smtClean="0"/>
              <a:t> 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это человек, творческим трудом которого создано произведение, охраняемое авторским правом.</a:t>
            </a:r>
          </a:p>
          <a:p>
            <a:pPr eaLnBrk="0" fontAlgn="base" hangingPunct="0">
              <a:spcAft>
                <a:spcPts val="704"/>
              </a:spcAft>
            </a:pPr>
            <a:endParaRPr lang="ru-RU" sz="2300" dirty="0" smtClean="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Aft>
                <a:spcPts val="704"/>
              </a:spcAft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Авторский коллектив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 возникает, когда произведение создается трудом двух и более людей. Авторское право в таком случае принадлежит авторам совместно.</a:t>
            </a: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7504" y="5229200"/>
            <a:ext cx="2520280" cy="3853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7287" tIns="53643" rIns="107287" bIns="53643" rtlCol="0">
            <a:spAutoFit/>
          </a:bodyPr>
          <a:lstStyle/>
          <a:p>
            <a:r>
              <a:rPr lang="ru-RU" sz="1800" dirty="0" smtClean="0"/>
              <a:t>Подготовка работы</a:t>
            </a:r>
            <a:endParaRPr lang="ru-RU" sz="1800" dirty="0"/>
          </a:p>
        </p:txBody>
      </p:sp>
      <p:sp>
        <p:nvSpPr>
          <p:cNvPr id="11" name="TextBox 10"/>
          <p:cNvSpPr txBox="1"/>
          <p:nvPr/>
        </p:nvSpPr>
        <p:spPr>
          <a:xfrm>
            <a:off x="3544109" y="5229200"/>
            <a:ext cx="2108011" cy="3853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7287" tIns="53643" rIns="107287" bIns="53643" rtlCol="0">
            <a:spAutoFit/>
          </a:bodyPr>
          <a:lstStyle/>
          <a:p>
            <a:r>
              <a:rPr lang="ru-RU" sz="1800" dirty="0" smtClean="0"/>
              <a:t>Рецензирование</a:t>
            </a:r>
            <a:endParaRPr lang="ru-RU" sz="1800" dirty="0"/>
          </a:p>
        </p:txBody>
      </p:sp>
      <p:sp>
        <p:nvSpPr>
          <p:cNvPr id="12" name="TextBox 11"/>
          <p:cNvSpPr txBox="1"/>
          <p:nvPr/>
        </p:nvSpPr>
        <p:spPr>
          <a:xfrm>
            <a:off x="6444208" y="5229200"/>
            <a:ext cx="2568426" cy="38533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7287" tIns="53643" rIns="107287" bIns="53643" rtlCol="0">
            <a:spAutoFit/>
          </a:bodyPr>
          <a:lstStyle/>
          <a:p>
            <a:r>
              <a:rPr lang="ru-RU" sz="1800" dirty="0" smtClean="0"/>
              <a:t>Сдача работы в РИО</a:t>
            </a:r>
            <a:endParaRPr lang="ru-RU" sz="1800" dirty="0"/>
          </a:p>
        </p:txBody>
      </p:sp>
      <p:sp>
        <p:nvSpPr>
          <p:cNvPr id="13" name="Стрелка вниз 12"/>
          <p:cNvSpPr/>
          <p:nvPr/>
        </p:nvSpPr>
        <p:spPr>
          <a:xfrm rot="16200000">
            <a:off x="2987823" y="5229200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5940152" y="5229200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6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48682"/>
            <a:ext cx="864396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рецензента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95536" y="1484784"/>
            <a:ext cx="8568952" cy="4096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Соответствует ли содержание издания утвержденному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  плану, названию и аннотации;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Насколько учитывает современный уровень разработок 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  в области знаний, которой посвящено издание;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Отвечает ли язык произведения читательскому адресу, 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  его положительные и отрицательные стороны, 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  какие изменения должны быть внесены автором в текст;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Если это учебник или учебное пособие, соответствует ли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  рукопись ФГОС, учебной программе и т.д.</a:t>
            </a:r>
          </a:p>
          <a:p>
            <a:pPr eaLnBrk="0" fontAlgn="base" hangingPunct="0">
              <a:spcBef>
                <a:spcPts val="704"/>
              </a:spcBef>
              <a:buFont typeface="Arial" pitchFamily="34" charset="0"/>
              <a:buChar char="•"/>
            </a:pPr>
            <a:endParaRPr lang="ru-RU" sz="23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347864" y="5589240"/>
            <a:ext cx="5544616" cy="7546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7287" tIns="53643" rIns="107287" bIns="53643" rtlCol="0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Фамилия рецензента указывается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на обороте титульного листа книги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48682"/>
            <a:ext cx="864396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Авторский оригинал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99593" y="1864311"/>
            <a:ext cx="7416824" cy="223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ts val="704"/>
              </a:spcBef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Авторский текстовый оригинал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– текстовая часть произведения, подготовленная автором (коллективом авторов) для передачи в издательство и последующей редакционно-издательской обработки. Он служит основой для изготовления издательского текстового оригинала.</a:t>
            </a: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48682"/>
            <a:ext cx="864396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Комплектность авторского оригинала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1520" y="1797191"/>
            <a:ext cx="8640961" cy="4032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титульный лист, подписанный автором (всеми соавторами)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с обозначением даты сдачи, общего числа страниц, с перечислением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составных частей всего оригинала и числа единиц в каждой части;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текстовый оригинал, включающий основной и дополнительные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тексты, а также те элементы книги (предисловие, оглавление,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аннотация, тексты колонтитулов, указатели,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затекстовые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примечания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и комментарии, библиографический список, список иллюстраций);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рабочее оглавление (перечень всех без исключения заголовков);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авторские оригиналы иллюстраций;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текст подписей к иллюстрациям</a:t>
            </a:r>
          </a:p>
          <a:p>
            <a:pPr eaLnBrk="0" fontAlgn="base" hangingPunct="0">
              <a:spcBef>
                <a:spcPts val="704"/>
              </a:spcBef>
              <a:buFont typeface="Arial" pitchFamily="34" charset="0"/>
              <a:buChar char="•"/>
            </a:pP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48682"/>
            <a:ext cx="864396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Редакционно-издательский совет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31640" y="1367418"/>
            <a:ext cx="6264696" cy="816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ts val="704"/>
              </a:spcBef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Решения 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редакционно-издательского совета</a:t>
            </a: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53809" y="2948947"/>
            <a:ext cx="1633725" cy="754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pPr algn="ctr"/>
            <a:r>
              <a:rPr lang="ru-RU" dirty="0" smtClean="0"/>
              <a:t>Отклонить</a:t>
            </a:r>
          </a:p>
          <a:p>
            <a:pPr algn="ctr"/>
            <a:r>
              <a:rPr lang="ru-RU" dirty="0" smtClean="0"/>
              <a:t>работу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274027" y="2948947"/>
            <a:ext cx="2040888" cy="754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pPr algn="ctr"/>
            <a:r>
              <a:rPr lang="ru-RU" dirty="0" smtClean="0"/>
              <a:t>Принять </a:t>
            </a:r>
            <a:br>
              <a:rPr lang="ru-RU" dirty="0" smtClean="0"/>
            </a:br>
            <a:r>
              <a:rPr lang="ru-RU" dirty="0" smtClean="0"/>
              <a:t>с доработкой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298363" y="2948947"/>
            <a:ext cx="2052108" cy="754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pPr algn="ctr"/>
            <a:r>
              <a:rPr lang="ru-RU" dirty="0" smtClean="0"/>
              <a:t>Принять</a:t>
            </a:r>
            <a:br>
              <a:rPr lang="ru-RU" dirty="0" smtClean="0"/>
            </a:br>
            <a:r>
              <a:rPr lang="ru-RU" dirty="0" smtClean="0"/>
              <a:t>к публикации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25823" y="4773150"/>
            <a:ext cx="3284817" cy="754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pPr algn="ctr"/>
            <a:r>
              <a:rPr lang="ru-RU" dirty="0" smtClean="0"/>
              <a:t>Повторно рассмотреть</a:t>
            </a:r>
          </a:p>
          <a:p>
            <a:pPr algn="ctr"/>
            <a:r>
              <a:rPr lang="ru-RU" dirty="0" smtClean="0"/>
              <a:t>на </a:t>
            </a:r>
            <a:r>
              <a:rPr lang="ru-RU" dirty="0" err="1" smtClean="0"/>
              <a:t>РИСе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32113" y="4773150"/>
            <a:ext cx="2105008" cy="754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pPr algn="ctr"/>
            <a:r>
              <a:rPr lang="ru-RU" dirty="0" smtClean="0"/>
              <a:t>Уведомление </a:t>
            </a:r>
          </a:p>
          <a:p>
            <a:pPr algn="ctr"/>
            <a:r>
              <a:rPr lang="ru-RU" dirty="0" smtClean="0"/>
              <a:t>автора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381593" y="4773150"/>
            <a:ext cx="1869366" cy="75466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pPr algn="ctr"/>
            <a:r>
              <a:rPr lang="ru-RU" dirty="0" smtClean="0"/>
              <a:t>Допечатная </a:t>
            </a:r>
            <a:br>
              <a:rPr lang="ru-RU" dirty="0" smtClean="0"/>
            </a:br>
            <a:r>
              <a:rPr lang="ru-RU" dirty="0" smtClean="0"/>
              <a:t>подготовка</a:t>
            </a:r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 rot="2757546">
            <a:off x="2307123" y="2314546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Стрелка вниз 15"/>
          <p:cNvSpPr/>
          <p:nvPr/>
        </p:nvSpPr>
        <p:spPr>
          <a:xfrm rot="18876058">
            <a:off x="6267095" y="2315074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1547664" y="4005064"/>
            <a:ext cx="21602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7236296" y="4005064"/>
            <a:ext cx="21602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4283968" y="4005064"/>
            <a:ext cx="216024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4139952" y="2348880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2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48682"/>
            <a:ext cx="864396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Редактирование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99592" y="2060848"/>
            <a:ext cx="7416824" cy="223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ts val="704"/>
              </a:spcBef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Редактирование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dirty="0" smtClean="0"/>
              <a:t> 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это составная часть издательского процесса, </a:t>
            </a:r>
            <a:r>
              <a:rPr lang="ru-RU" sz="2300" u="sng" dirty="0" smtClean="0">
                <a:latin typeface="Arial" pitchFamily="34" charset="0"/>
                <a:cs typeface="Arial" pitchFamily="34" charset="0"/>
              </a:rPr>
              <a:t>творческая работа редактора совместно с автором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над рукописью произведения в целях улучшения его содержания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и формы, подготовки к полиграфическому воспроизведению и выпуску в свет.</a:t>
            </a: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260648"/>
            <a:ext cx="9144000" cy="90855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Виды редакционной правки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авторского оригинала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11560" y="1286628"/>
            <a:ext cx="7776864" cy="4671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704"/>
              </a:spcAft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Вычитка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/>
              <a:t>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исправление технических погрешностей при подготовке переизданий без переработки, а также официальных и документальных материалов;</a:t>
            </a:r>
          </a:p>
          <a:p>
            <a:pPr>
              <a:spcAft>
                <a:spcPts val="704"/>
              </a:spcAft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Сокращение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/>
              <a:t>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исправления с целью ограничить текст определенным объемом;</a:t>
            </a:r>
          </a:p>
          <a:p>
            <a:pPr>
              <a:spcAft>
                <a:spcPts val="704"/>
              </a:spcAft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Обработка</a:t>
            </a:r>
            <a:r>
              <a:rPr lang="ru-RU" sz="2400" dirty="0" smtClean="0"/>
              <a:t> - 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исправления идейно-смысловые, фактические, композиционные, логические, стилистические, но без коренного преобразования текста;</a:t>
            </a:r>
          </a:p>
          <a:p>
            <a:pPr>
              <a:spcAft>
                <a:spcPts val="704"/>
              </a:spcAft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Переделка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/>
              <a:t>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коренные изменения авторского текста, который служит лишь основой для окончательного текста издания.</a:t>
            </a:r>
            <a:endParaRPr lang="ru-RU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548682"/>
            <a:ext cx="831641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Методика редакционной правки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67545" y="1268760"/>
            <a:ext cx="8496944" cy="4866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не начинать править, не познакомившись с текстом в целом, 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не выявив его общие особенности, достоинства и недостатки;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править только после того, как установлена и точно определена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причина неудовлетворенности текстом и продуман путь ее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устранения;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не выходить за рамки допустимого редакторского вмешательства 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в текст, т. е. соразмерять правку с авторским замыслом;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ограничиваться по возможности минимумом поправок, не отдаляясь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от авторского текста и используя для правки авторскими речевыми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средствами;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критически относиться к каждой вносимой правке, сопоставляя ее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с первоначальным текстом, сохраняя авторский смысл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исправляемой фразы, фрагмента;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согласовывать все исправления с автором.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427984" y="6165304"/>
            <a:ext cx="4570425" cy="4314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dirty="0" smtClean="0"/>
              <a:t>Передача книги на оформление</a:t>
            </a:r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 rot="16200000">
            <a:off x="3923928" y="6165304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1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548682"/>
            <a:ext cx="831641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Художественное оформление издания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267744" y="1913044"/>
            <a:ext cx="5184575" cy="4186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Художественная структура книги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Дизайн текста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Подготовка иллюстраций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Подготовка обложки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Корректура</a:t>
            </a:r>
          </a:p>
          <a:p>
            <a:pPr>
              <a:spcAft>
                <a:spcPts val="704"/>
              </a:spcAft>
              <a:buFont typeface="Arial" pitchFamily="34" charset="0"/>
              <a:buChar char="•"/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 Издательский оригинал</a:t>
            </a:r>
          </a:p>
          <a:p>
            <a:pPr>
              <a:buFont typeface="Arial" pitchFamily="34" charset="0"/>
              <a:buChar char="•"/>
            </a:pPr>
            <a:endParaRPr lang="ru-RU" sz="2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2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23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548682"/>
            <a:ext cx="831641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Художественная структура издания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9552" y="1181944"/>
            <a:ext cx="8496944" cy="4878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В процессе макетирования книги  определяется и учитывается: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текстура и тон бумаги, на которой печатается книга;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шрифт, используемый для основного и вспомогательных текстов;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пропорции самого издания и наборной полосы;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соотношение полей книжной страницы;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конфигурация текстового набора;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формат строки;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межбуквенные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межсловные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 междустрочные интервалы;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средства зрительного расчленения текста (абзацные отступы,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втяжки, отбивки, инициалы (буквицы), шрифтовые и цветовые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  выделения, элементы рубрикации, маргиналии);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колонцифры, колонтитулы,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колонлинейки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 иллюстрации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8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48682"/>
            <a:ext cx="9144000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Дизайн текста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9553" y="1355876"/>
            <a:ext cx="8136904" cy="3609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Bef>
                <a:spcPts val="704"/>
              </a:spcBef>
            </a:pPr>
            <a:r>
              <a:rPr lang="ru-RU" sz="2300" dirty="0" smtClean="0">
                <a:latin typeface="Arial" pitchFamily="34" charset="0"/>
                <a:cs typeface="Arial" pitchFamily="34" charset="0"/>
              </a:rPr>
              <a:t>Три основных характеристики шрифта:</a:t>
            </a:r>
          </a:p>
          <a:p>
            <a:pPr>
              <a:spcBef>
                <a:spcPts val="704"/>
              </a:spcBef>
            </a:pPr>
            <a:r>
              <a:rPr lang="ru-RU" sz="2300" b="1" dirty="0" smtClean="0">
                <a:latin typeface="Arial" pitchFamily="34" charset="0"/>
                <a:cs typeface="Arial" pitchFamily="34" charset="0"/>
              </a:rPr>
              <a:t>Гарнитура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ru-RU" sz="2400" dirty="0" smtClean="0"/>
              <a:t> </a:t>
            </a:r>
            <a:r>
              <a:rPr lang="ru-RU" sz="2400" b="1" dirty="0" smtClean="0"/>
              <a:t>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совокупность шрифтов, объединенных общими стилевыми признаками, отличными от других шрифтов</a:t>
            </a:r>
          </a:p>
          <a:p>
            <a:pPr>
              <a:spcBef>
                <a:spcPts val="704"/>
              </a:spcBef>
            </a:pPr>
            <a:r>
              <a:rPr lang="ru-RU" sz="2300" b="1" i="1" dirty="0" smtClean="0">
                <a:latin typeface="Arial" pitchFamily="34" charset="0"/>
                <a:cs typeface="Arial" pitchFamily="34" charset="0"/>
              </a:rPr>
              <a:t>Начертание </a:t>
            </a:r>
            <a:r>
              <a:rPr lang="ru-RU" sz="2400" b="1" dirty="0" smtClean="0"/>
              <a:t>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комплект строчных и прописных знаков, цифр, знаков препинания, спецзнаков и символов. </a:t>
            </a:r>
          </a:p>
          <a:p>
            <a:pPr>
              <a:spcBef>
                <a:spcPts val="704"/>
              </a:spcBef>
            </a:pPr>
            <a:r>
              <a:rPr lang="ru-RU" sz="2300" b="1" i="1" dirty="0" smtClean="0">
                <a:latin typeface="Arial" pitchFamily="34" charset="0"/>
                <a:cs typeface="Arial" pitchFamily="34" charset="0"/>
              </a:rPr>
              <a:t>Кегель </a:t>
            </a:r>
            <a:r>
              <a:rPr lang="ru-RU" sz="2400" dirty="0" smtClean="0"/>
              <a:t>-</a:t>
            </a:r>
            <a:r>
              <a:rPr lang="ru-RU" sz="2300" dirty="0" smtClean="0">
                <a:latin typeface="Arial" pitchFamily="34" charset="0"/>
                <a:cs typeface="Arial" pitchFamily="34" charset="0"/>
              </a:rPr>
              <a:t> величина шрифта в наборе, определяется</a:t>
            </a:r>
            <a:br>
              <a:rPr lang="ru-RU" sz="2300" dirty="0" smtClean="0">
                <a:latin typeface="Arial" pitchFamily="34" charset="0"/>
                <a:cs typeface="Arial" pitchFamily="34" charset="0"/>
              </a:rPr>
            </a:br>
            <a:r>
              <a:rPr lang="ru-RU" sz="2300" dirty="0" smtClean="0">
                <a:latin typeface="Arial" pitchFamily="34" charset="0"/>
                <a:cs typeface="Arial" pitchFamily="34" charset="0"/>
              </a:rPr>
              <a:t>в пунктах, т.е. это величина площадки, на которой размещается знак. </a:t>
            </a:r>
            <a:endParaRPr lang="ru-RU" sz="2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475656" y="5301208"/>
            <a:ext cx="6696744" cy="754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7287" tIns="53643" rIns="107287" bIns="53643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Достичь эффективного дизайна </a:t>
            </a: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можно с помощью всего нескольких шрифтов.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00034" y="548682"/>
            <a:ext cx="8643966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Допечатная подготовка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9512" y="1700809"/>
            <a:ext cx="1179305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Верстка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39752" y="1700808"/>
            <a:ext cx="2987813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Вычитка после верстки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72200" y="1700808"/>
            <a:ext cx="2252804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Внесение правок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24328" y="3068960"/>
            <a:ext cx="1081843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Сверка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3068960"/>
            <a:ext cx="3161643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Согласование с автором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3068960"/>
            <a:ext cx="1944215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Сигнал-макет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 rot="16200000">
            <a:off x="1691680" y="1700808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Стрелка вниз 16"/>
          <p:cNvSpPr/>
          <p:nvPr/>
        </p:nvSpPr>
        <p:spPr>
          <a:xfrm rot="16200000">
            <a:off x="5652120" y="1700808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Стрелка вниз 20"/>
          <p:cNvSpPr/>
          <p:nvPr/>
        </p:nvSpPr>
        <p:spPr>
          <a:xfrm rot="5400000">
            <a:off x="6876256" y="3068960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1520" y="4509120"/>
            <a:ext cx="2765701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Определение тиража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95936" y="4509120"/>
            <a:ext cx="2304256" cy="416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Подпись в печать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 rot="16200000">
            <a:off x="3347864" y="4509120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5076056" y="5085184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23928" y="5733256"/>
            <a:ext cx="2592288" cy="7238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7287" tIns="53643" rIns="107287" bIns="53643" rtlCol="0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Передача макета</a:t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latin typeface="Arial" pitchFamily="34" charset="0"/>
                <a:cs typeface="Arial" pitchFamily="34" charset="0"/>
              </a:rPr>
              <a:t>в производство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1115616" y="3861048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7956376" y="2420888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2" name="Стрелка вниз 31"/>
          <p:cNvSpPr/>
          <p:nvPr/>
        </p:nvSpPr>
        <p:spPr>
          <a:xfrm rot="5400000">
            <a:off x="2627784" y="3068960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rtlCol="0" anchor="ctr"/>
          <a:lstStyle/>
          <a:p>
            <a:pPr algn="ctr"/>
            <a:endParaRPr lang="ru-RU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3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1520" y="1564135"/>
            <a:ext cx="8640960" cy="462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ts val="704"/>
              </a:spcAft>
            </a:pPr>
            <a:r>
              <a:rPr lang="ru-RU" sz="1900" b="1" dirty="0" smtClean="0">
                <a:latin typeface="Arial" pitchFamily="34" charset="0"/>
                <a:cs typeface="Arial" pitchFamily="34" charset="0"/>
              </a:rPr>
              <a:t>Федеральный закон «Об обязательном экземпляре документов»</a:t>
            </a:r>
          </a:p>
          <a:p>
            <a:pPr fontAlgn="base">
              <a:spcBef>
                <a:spcPct val="0"/>
              </a:spcBef>
              <a:spcAft>
                <a:spcPts val="704"/>
              </a:spcAft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Закон</a:t>
            </a:r>
            <a:r>
              <a:rPr lang="ru-RU" sz="1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определяет политику государства в области формирования обязательного экземпляра документов как ресурсной базы комплектования полного библиотечно-информационного фонда РФ и развития системы государственной библиографии, предусматривает обеспечение сохранности обязательного экземпляра и его общественное использование.</a:t>
            </a:r>
          </a:p>
          <a:p>
            <a:pPr>
              <a:spcAft>
                <a:spcPts val="704"/>
              </a:spcAft>
            </a:pPr>
            <a:r>
              <a:rPr lang="ru-RU" sz="1900" b="1" dirty="0" smtClean="0">
                <a:latin typeface="Arial" pitchFamily="34" charset="0"/>
                <a:cs typeface="Arial" pitchFamily="34" charset="0"/>
              </a:rPr>
              <a:t>Виды обязательных экземпляров:</a:t>
            </a:r>
          </a:p>
          <a:p>
            <a:pPr lvl="1">
              <a:spcAft>
                <a:spcPts val="704"/>
              </a:spcAft>
              <a:buFont typeface="Arial" pitchFamily="34" charset="0"/>
              <a:buChar char="•"/>
            </a:pPr>
            <a:r>
              <a:rPr lang="ru-RU" sz="1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обязательный бесплатный федеральный экземпляр</a:t>
            </a:r>
          </a:p>
          <a:p>
            <a:pPr lvl="1">
              <a:spcAft>
                <a:spcPts val="704"/>
              </a:spcAft>
              <a:buFont typeface="Arial" pitchFamily="34" charset="0"/>
              <a:buChar char="•"/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 обязательный бесплатный экземпляр субъекта РФ</a:t>
            </a:r>
          </a:p>
          <a:p>
            <a:pPr lvl="1">
              <a:spcAft>
                <a:spcPts val="704"/>
              </a:spcAft>
              <a:buFont typeface="Arial" pitchFamily="34" charset="0"/>
              <a:buChar char="•"/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 обязательный бесплатный местный</a:t>
            </a:r>
          </a:p>
          <a:p>
            <a:pPr lvl="1">
              <a:spcAft>
                <a:spcPts val="704"/>
              </a:spcAft>
              <a:buFont typeface="Arial" pitchFamily="34" charset="0"/>
              <a:buChar char="•"/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 обязательный платный экземпляр</a:t>
            </a:r>
          </a:p>
          <a:p>
            <a:pPr>
              <a:spcBef>
                <a:spcPts val="704"/>
              </a:spcBef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548682"/>
            <a:ext cx="9144000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Тираж издания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76056" y="5949280"/>
            <a:ext cx="3541041" cy="35455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lIns="107287" tIns="53643" rIns="107287" bIns="53643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1 комплект в день выхода издания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1520" y="1564907"/>
            <a:ext cx="8640960" cy="87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ts val="704"/>
              </a:spcAft>
            </a:pPr>
            <a:endParaRPr lang="ru-RU" sz="19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704"/>
              </a:spcBef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548682"/>
            <a:ext cx="9144000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Тираж печатного издания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268760"/>
            <a:ext cx="8209114" cy="1339440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16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ФГУН «Российская книжная палата»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Федеральное агентство по печати и массовым коммуникациям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Кемеровская областная научная библиотека им. В. Д.Фёдорова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3 – Департамент образования и науки Кемеровской области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4056" y="2708920"/>
            <a:ext cx="2411760" cy="60959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95537" y="2979205"/>
            <a:ext cx="8136904" cy="2878323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авторские экземпляры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профессиональные образовательные организации КО 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библиотека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КемГУ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библиотека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КРИПКиПРО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библиотека КРИРПО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архив РИО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выставочный фонд КРИРПО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мероприятия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продажа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1520" y="1564907"/>
            <a:ext cx="8640960" cy="87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ts val="704"/>
              </a:spcAft>
            </a:pPr>
            <a:endParaRPr lang="ru-RU" sz="19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704"/>
              </a:spcBef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188640"/>
            <a:ext cx="9144000" cy="90855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Тираж печатного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периодического издания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343639"/>
            <a:ext cx="7904287" cy="1293273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/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16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ФГУН «Российская книжная палата»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Федеральное агентство по печати и массовым коммуникациям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Кемеровская областная научная библиотека им. В. Д.Фёдорова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3 – Департамент образования и науки Кемеровской области</a:t>
            </a:r>
            <a:endParaRPr lang="ru-RU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4056" y="2719969"/>
            <a:ext cx="2411760" cy="60959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95537" y="2849417"/>
            <a:ext cx="8136904" cy="2739823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профессиональные образовательные организации КО 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– библиотека </a:t>
            </a:r>
            <a:r>
              <a:rPr lang="ru-RU" sz="1900" dirty="0" err="1" smtClean="0">
                <a:latin typeface="Arial" pitchFamily="34" charset="0"/>
                <a:cs typeface="Arial" pitchFamily="34" charset="0"/>
              </a:rPr>
              <a:t>КемГУ</a:t>
            </a:r>
            <a:endParaRPr lang="ru-RU" sz="19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– библиотека </a:t>
            </a:r>
            <a:r>
              <a:rPr lang="ru-RU" sz="1900" dirty="0" err="1" smtClean="0">
                <a:latin typeface="Arial" pitchFamily="34" charset="0"/>
                <a:cs typeface="Arial" pitchFamily="34" charset="0"/>
              </a:rPr>
              <a:t>КРИПКиПРО</a:t>
            </a:r>
            <a:endParaRPr lang="ru-RU" sz="19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– библиотека КРИРПО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– архив РИО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– выставочный фонд КРИРПО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подписка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мероприятия</a:t>
            </a:r>
          </a:p>
          <a:p>
            <a:r>
              <a:rPr lang="ru-RU" sz="19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1800" dirty="0" smtClean="0"/>
              <a:t>-</a:t>
            </a:r>
            <a:r>
              <a:rPr lang="ru-RU" sz="1900" dirty="0" smtClean="0">
                <a:latin typeface="Arial" pitchFamily="34" charset="0"/>
                <a:cs typeface="Arial" pitchFamily="34" charset="0"/>
              </a:rPr>
              <a:t> продажа</a:t>
            </a:r>
            <a:endParaRPr lang="ru-RU" sz="19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1520" y="1852939"/>
            <a:ext cx="8640960" cy="872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ts val="704"/>
              </a:spcAft>
            </a:pPr>
            <a:endParaRPr lang="ru-RU" sz="19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704"/>
              </a:spcBef>
            </a:pPr>
            <a:r>
              <a:rPr lang="ru-RU" sz="1900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1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548682"/>
            <a:ext cx="9144000" cy="508443"/>
          </a:xfrm>
          <a:prstGeom prst="rect">
            <a:avLst/>
          </a:prstGeom>
        </p:spPr>
        <p:txBody>
          <a:bodyPr wrap="square" lIns="107287" tIns="53643" rIns="107287" bIns="53643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Тираж электронного издания</a:t>
            </a:r>
            <a:endParaRPr lang="ru-RU" sz="26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1508788"/>
            <a:ext cx="4209750" cy="723887"/>
          </a:xfrm>
          <a:prstGeom prst="rect">
            <a:avLst/>
          </a:prstGeom>
          <a:noFill/>
        </p:spPr>
        <p:txBody>
          <a:bodyPr wrap="non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Информрегистр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библиотека им. Б. Н. Ельцина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4056" y="2276874"/>
            <a:ext cx="2411760" cy="60959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95537" y="2410111"/>
            <a:ext cx="8136904" cy="1954993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профессиональные образовательные организации КО 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библиотека КРИРПО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архив РИО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выставочный фонд КРИРПО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мероприятия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* </a:t>
            </a:r>
            <a:r>
              <a:rPr lang="ru-RU" sz="2000" dirty="0" smtClean="0"/>
              <a:t>-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продажа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1906878"/>
            <a:ext cx="9144000" cy="130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7287" tIns="53643" rIns="107287" bIns="53643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704"/>
              </a:spcAft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Писание </a:t>
            </a:r>
            <a:r>
              <a:rPr lang="ru-RU" sz="2400" dirty="0" smtClean="0"/>
              <a:t>-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удовлетворение, </a:t>
            </a:r>
          </a:p>
          <a:p>
            <a:pPr algn="ctr" fontAlgn="base">
              <a:spcBef>
                <a:spcPct val="0"/>
              </a:spcBef>
              <a:spcAft>
                <a:spcPts val="704"/>
              </a:spcAft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печатание </a:t>
            </a:r>
            <a:r>
              <a:rPr lang="ru-RU" sz="2400" dirty="0" smtClean="0"/>
              <a:t>-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ответственность.</a:t>
            </a:r>
            <a:br>
              <a:rPr lang="ru-RU" sz="2400" dirty="0" smtClean="0">
                <a:latin typeface="Arial" pitchFamily="34" charset="0"/>
                <a:cs typeface="Arial" pitchFamily="34" charset="0"/>
              </a:rPr>
            </a:b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V="1">
            <a:off x="214282" y="1177268"/>
            <a:ext cx="8786874" cy="48000"/>
          </a:xfrm>
          <a:prstGeom prst="rect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287" tIns="53643" rIns="107287" bIns="53643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2" name="Рисунок 15" descr="Лого КРИРПО_COR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3" y="620688"/>
            <a:ext cx="1130545" cy="363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5703105" y="3140968"/>
            <a:ext cx="285693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800" i="1" dirty="0" smtClean="0">
                <a:latin typeface="Arial" pitchFamily="34" charset="0"/>
                <a:cs typeface="Arial" pitchFamily="34" charset="0"/>
              </a:rPr>
              <a:t>Антон Григорьевич</a:t>
            </a:r>
            <a:br>
              <a:rPr lang="ru-RU" sz="1800" i="1" dirty="0" smtClean="0">
                <a:latin typeface="Arial" pitchFamily="34" charset="0"/>
                <a:cs typeface="Arial" pitchFamily="34" charset="0"/>
              </a:rPr>
            </a:br>
            <a:r>
              <a:rPr lang="ru-RU" sz="1800" i="1" dirty="0" smtClean="0">
                <a:latin typeface="Arial" pitchFamily="34" charset="0"/>
                <a:cs typeface="Arial" pitchFamily="34" charset="0"/>
              </a:rPr>
              <a:t>Рубинштейн,</a:t>
            </a:r>
          </a:p>
          <a:p>
            <a:pPr algn="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русский композитор, пианист,</a:t>
            </a:r>
          </a:p>
          <a:p>
            <a:pPr algn="r"/>
            <a:r>
              <a:rPr lang="ru-RU" sz="1400" i="1" dirty="0" smtClean="0">
                <a:latin typeface="Arial" pitchFamily="34" charset="0"/>
                <a:cs typeface="Arial" pitchFamily="34" charset="0"/>
              </a:rPr>
              <a:t>дирижёр, музыкальный педагог</a:t>
            </a:r>
            <a:endParaRPr lang="ru-RU" sz="14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786</TotalTime>
  <Words>655</Words>
  <Application>Microsoft Office PowerPoint</Application>
  <PresentationFormat>Экран (4:3)</PresentationFormat>
  <Paragraphs>168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ama</dc:creator>
  <cp:lastModifiedBy>Марина Ардашкина</cp:lastModifiedBy>
  <cp:revision>145</cp:revision>
  <dcterms:created xsi:type="dcterms:W3CDTF">2015-10-21T02:44:09Z</dcterms:created>
  <dcterms:modified xsi:type="dcterms:W3CDTF">2016-08-26T12:06:33Z</dcterms:modified>
</cp:coreProperties>
</file>